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60" r:id="rId4"/>
    <p:sldId id="261" r:id="rId5"/>
    <p:sldId id="262" r:id="rId6"/>
    <p:sldId id="285" r:id="rId7"/>
    <p:sldId id="286" r:id="rId8"/>
    <p:sldId id="275" r:id="rId9"/>
    <p:sldId id="284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7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684" y="911065"/>
            <a:ext cx="5030316" cy="642938"/>
          </a:xfrm>
        </p:spPr>
        <p:txBody>
          <a:bodyPr>
            <a:noAutofit/>
          </a:bodyPr>
          <a:lstStyle/>
          <a:p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89802" y="1644352"/>
            <a:ext cx="486054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35796" y="2536414"/>
            <a:ext cx="4968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err="1"/>
              <a:t>Саяси</a:t>
            </a:r>
            <a:r>
              <a:rPr lang="ru-RU" sz="2100" b="1" dirty="0"/>
              <a:t> </a:t>
            </a:r>
            <a:r>
              <a:rPr lang="ru-RU" sz="2100" b="1" dirty="0" err="1"/>
              <a:t>коммуникациялар</a:t>
            </a:r>
            <a:endParaRPr lang="ru-RU" sz="21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7814" y="3230098"/>
            <a:ext cx="2430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5" y="937451"/>
            <a:ext cx="910955" cy="8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0" y="205979"/>
            <a:ext cx="6172200" cy="69175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325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325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25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232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25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технологиясын</a:t>
            </a:r>
            <a:r>
              <a:rPr lang="ru-RU" sz="2325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25" b="1" dirty="0" err="1">
                <a:latin typeface="Arial" panose="020B0604020202020204" pitchFamily="34" charset="0"/>
                <a:cs typeface="Arial" panose="020B0604020202020204" pitchFamily="34" charset="0"/>
              </a:rPr>
              <a:t>анықтайтын</a:t>
            </a:r>
            <a:r>
              <a:rPr lang="ru-RU" sz="2325" b="1" dirty="0">
                <a:latin typeface="Arial" panose="020B0604020202020204" pitchFamily="34" charset="0"/>
                <a:cs typeface="Arial" panose="020B0604020202020204" pitchFamily="34" charset="0"/>
              </a:rPr>
              <a:t> бес </a:t>
            </a:r>
            <a:r>
              <a:rPr lang="ru-RU" sz="2325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325" b="1" dirty="0">
                <a:latin typeface="Arial" panose="020B0604020202020204" pitchFamily="34" charset="0"/>
                <a:cs typeface="Arial" panose="020B0604020202020204" pitchFamily="34" charset="0"/>
              </a:rPr>
              <a:t> фактор: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098947"/>
            <a:ext cx="7247136" cy="369689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жұмыстары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сайлаушылардың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басымдылық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топтарының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қажеттіліктері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мүмкіндіктері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бағаланады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іс-әрекеті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жоспарланып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мерзімде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асырылса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атқарылған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үнемі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бақыланады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талданады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жоспарларға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тактикалық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рөліне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сайлаушыға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тәсілдеріне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мән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үміткер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бүкіл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орталық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құрылымы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көмекшілер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тобы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орындайды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buFontTx/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2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15623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691680" y="205979"/>
            <a:ext cx="6995120" cy="857250"/>
          </a:xfrm>
        </p:spPr>
        <p:txBody>
          <a:bodyPr>
            <a:normAutofit fontScale="90000"/>
          </a:bodyPr>
          <a:lstStyle/>
          <a:p>
            <a:r>
              <a:rPr lang="ru-RU" alt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Науқанның</a:t>
            </a:r>
            <a:r>
              <a:rPr lang="ru-RU" alt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alt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жеңіс</a:t>
            </a:r>
            <a:r>
              <a:rPr lang="ru-RU" alt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alt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қатысу</a:t>
            </a:r>
            <a:endParaRPr lang="ru-RU" altLang="ru-RU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Кандидаттың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бірлестіктің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алдындағы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қатысу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міндеті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жеңіске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себептермен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минималды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аренада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күрестің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субъектісі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919857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494234" y="141685"/>
            <a:ext cx="6750173" cy="809625"/>
          </a:xfrm>
        </p:spPr>
        <p:txBody>
          <a:bodyPr>
            <a:normAutofit/>
          </a:bodyPr>
          <a:lstStyle/>
          <a:p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Науқанның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ішінара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салыстырмалы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абсолютті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жеңіске</a:t>
            </a:r>
            <a:r>
              <a:rPr lang="ru-RU" altLang="ru-RU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100" b="1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endParaRPr lang="ru-RU" altLang="ru-RU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467544" y="951310"/>
            <a:ext cx="8568952" cy="4050506"/>
          </a:xfrm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партия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бірлестік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қолда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мүмкіндіктерге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сайлаудағы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мыналарды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анықтайды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ішінара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жеңіс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депутаттардың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шамалы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иемдену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салыстырмалы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жеңіс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өкілдік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органда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үстемдік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жеткіліксіз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қабылдауға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етуге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қабілетті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депутаттардың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едәуір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иелену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жеңіс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орындардың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жартысынан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көбін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жеңіп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>
              <a:buFontTx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абсолютті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жеңіс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- 2/3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орындарды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бағындыру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т.а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білікті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көпшілік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254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30858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rmAutofit/>
          </a:bodyPr>
          <a:lstStyle/>
          <a:p>
            <a:r>
              <a:rPr lang="ru-RU" alt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Сайлауалды</a:t>
            </a:r>
            <a:r>
              <a:rPr lang="ru-RU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үгіт</a:t>
            </a:r>
            <a:endParaRPr lang="ru-RU" alt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485900" y="1113235"/>
            <a:ext cx="7200900" cy="3780234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саясаттандырылған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бөлігі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Дәл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алдындағы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кезеңінде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күштердің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мүдделері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күрт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қақтығысып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дауыстар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күрес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күшейе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түседі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алдындағы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бүкіл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сезімтал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жүйкесі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үстіне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көбінесе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құмарлықтың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қарқыны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осындай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деңгейге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жетеді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субъектілері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үгіт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жүргізудің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шеңберінде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ұстау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қиын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36944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05979"/>
            <a:ext cx="7128792" cy="857250"/>
          </a:xfrm>
        </p:spPr>
        <p:txBody>
          <a:bodyPr>
            <a:noAutofit/>
          </a:bodyPr>
          <a:lstStyle/>
          <a:p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тактикасы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7613"/>
            <a:ext cx="8229600" cy="352839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ru-RU" dirty="0" err="1">
                <a:latin typeface="Arial" charset="0"/>
              </a:rPr>
              <a:t>Сайлау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науқанының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тактикасы</a:t>
            </a:r>
            <a:r>
              <a:rPr lang="ru-RU" dirty="0">
                <a:latin typeface="Arial" charset="0"/>
              </a:rPr>
              <a:t> - </a:t>
            </a:r>
            <a:r>
              <a:rPr lang="ru-RU" dirty="0" err="1">
                <a:latin typeface="Arial" charset="0"/>
              </a:rPr>
              <a:t>сайлаушыларға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сайлау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науқанының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стратегиялық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мазмұнын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жеткізуге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мүмкіндік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беретін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әдістер</a:t>
            </a:r>
            <a:r>
              <a:rPr lang="ru-RU" dirty="0">
                <a:latin typeface="Arial" charset="0"/>
              </a:rPr>
              <a:t> мен </a:t>
            </a:r>
            <a:r>
              <a:rPr lang="ru-RU" dirty="0" err="1">
                <a:latin typeface="Arial" charset="0"/>
              </a:rPr>
              <a:t>тәсілдердің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жиынтығы</a:t>
            </a:r>
            <a:endParaRPr lang="ru-RU" dirty="0">
              <a:latin typeface="Arial" charset="0"/>
            </a:endParaRPr>
          </a:p>
          <a:p>
            <a:pPr marL="0" indent="0">
              <a:buNone/>
              <a:defRPr/>
            </a:pPr>
            <a:r>
              <a:rPr lang="ru-RU" dirty="0" err="1">
                <a:latin typeface="Arial" charset="0"/>
              </a:rPr>
              <a:t>Сайлау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науқанында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қолданылатын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әдістер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жиынтығын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анықтау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факторларына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байланысты</a:t>
            </a:r>
            <a:r>
              <a:rPr lang="ru-RU" dirty="0">
                <a:latin typeface="Arial" charset="0"/>
              </a:rPr>
              <a:t>: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үміткерге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қол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жетімді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ресурстардың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мөлшері</a:t>
            </a:r>
            <a:r>
              <a:rPr lang="ru-RU" dirty="0">
                <a:latin typeface="Arial" charset="0"/>
              </a:rPr>
              <a:t> мен </a:t>
            </a:r>
            <a:r>
              <a:rPr lang="ru-RU" dirty="0" err="1">
                <a:latin typeface="Arial" charset="0"/>
              </a:rPr>
              <a:t>сипаты</a:t>
            </a:r>
            <a:r>
              <a:rPr lang="ru-RU" dirty="0">
                <a:latin typeface="Arial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үгіт-насихат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ауқымы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және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сайлау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округінің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ерекшеліктері</a:t>
            </a:r>
            <a:r>
              <a:rPr lang="ru-RU" dirty="0">
                <a:latin typeface="Arial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науқан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стратегиясы</a:t>
            </a:r>
            <a:r>
              <a:rPr lang="ru-RU" dirty="0">
                <a:latin typeface="Arial" charset="0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522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05979"/>
            <a:ext cx="6995120" cy="857250"/>
          </a:xfrm>
        </p:spPr>
        <p:txBody>
          <a:bodyPr>
            <a:noAutofit/>
          </a:bodyPr>
          <a:lstStyle/>
          <a:p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тактикасы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91630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altLang="ru-RU" dirty="0" err="1">
                <a:latin typeface="Arial" panose="020B0604020202020204" pitchFamily="34" charset="0"/>
              </a:rPr>
              <a:t>Тактикалық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деңгейдегі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сайлау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науқаны</a:t>
            </a:r>
            <a:r>
              <a:rPr lang="ru-RU" altLang="ru-RU" dirty="0">
                <a:latin typeface="Arial" panose="020B0604020202020204" pitchFamily="34" charset="0"/>
              </a:rPr>
              <a:t> - </a:t>
            </a:r>
            <a:r>
              <a:rPr lang="ru-RU" altLang="ru-RU" dirty="0" err="1">
                <a:latin typeface="Arial" panose="020B0604020202020204" pitchFamily="34" charset="0"/>
              </a:rPr>
              <a:t>бұл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сайлаушыларға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ақпараттық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әсер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ету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жүзеге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асырылатын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коммуникациялық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іс-шаралар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кешенін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жүзеге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асыруға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арналған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қызмет</a:t>
            </a:r>
            <a:r>
              <a:rPr lang="ru-RU" altLang="ru-RU" dirty="0"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altLang="ru-RU" dirty="0" err="1">
                <a:latin typeface="Arial" panose="020B0604020202020204" pitchFamily="34" charset="0"/>
              </a:rPr>
              <a:t>Сайлау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науқанында</a:t>
            </a:r>
            <a:r>
              <a:rPr lang="ru-RU" altLang="ru-RU" dirty="0">
                <a:latin typeface="Arial" panose="020B0604020202020204" pitchFamily="34" charset="0"/>
              </a:rPr>
              <a:t> коммуникатор </a:t>
            </a:r>
            <a:r>
              <a:rPr lang="ru-RU" altLang="ru-RU" dirty="0" err="1">
                <a:latin typeface="Arial" panose="020B0604020202020204" pitchFamily="34" charset="0"/>
              </a:rPr>
              <a:t>ретінде</a:t>
            </a:r>
            <a:r>
              <a:rPr lang="ru-RU" altLang="ru-RU" dirty="0">
                <a:latin typeface="Arial" panose="020B0604020202020204" pitchFamily="34" charset="0"/>
              </a:rPr>
              <a:t>, </a:t>
            </a:r>
            <a:r>
              <a:rPr lang="ru-RU" altLang="ru-RU" dirty="0" err="1">
                <a:latin typeface="Arial" panose="020B0604020202020204" pitchFamily="34" charset="0"/>
              </a:rPr>
              <a:t>яғни</a:t>
            </a:r>
            <a:r>
              <a:rPr lang="ru-RU" altLang="ru-RU" dirty="0">
                <a:latin typeface="Arial" panose="020B0604020202020204" pitchFamily="34" charset="0"/>
              </a:rPr>
              <a:t>. </a:t>
            </a:r>
            <a:r>
              <a:rPr lang="ru-RU" altLang="ru-RU" dirty="0" err="1">
                <a:latin typeface="Arial" panose="020B0604020202020204" pitchFamily="34" charset="0"/>
              </a:rPr>
              <a:t>ақпарат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жіберуші</a:t>
            </a:r>
            <a:r>
              <a:rPr lang="ru-RU" altLang="ru-RU" dirty="0">
                <a:latin typeface="Arial" panose="020B0604020202020204" pitchFamily="34" charset="0"/>
              </a:rPr>
              <a:t>, </a:t>
            </a:r>
            <a:r>
              <a:rPr lang="ru-RU" altLang="ru-RU" dirty="0" err="1">
                <a:latin typeface="Arial" panose="020B0604020202020204" pitchFamily="34" charset="0"/>
              </a:rPr>
              <a:t>үміткер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және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оның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сайлау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науқанын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ұйымдастырушылар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алушы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ретінде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әрекет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етеді</a:t>
            </a:r>
            <a:r>
              <a:rPr lang="ru-RU" altLang="ru-RU" dirty="0">
                <a:latin typeface="Arial" panose="020B0604020202020204" pitchFamily="34" charset="0"/>
              </a:rPr>
              <a:t>, </a:t>
            </a:r>
            <a:r>
              <a:rPr lang="ru-RU" altLang="ru-RU" dirty="0" err="1">
                <a:latin typeface="Arial" panose="020B0604020202020204" pitchFamily="34" charset="0"/>
              </a:rPr>
              <a:t>яғни</a:t>
            </a:r>
            <a:r>
              <a:rPr lang="ru-RU" altLang="ru-RU" dirty="0">
                <a:latin typeface="Arial" panose="020B0604020202020204" pitchFamily="34" charset="0"/>
              </a:rPr>
              <a:t>. </a:t>
            </a:r>
            <a:r>
              <a:rPr lang="ru-RU" altLang="ru-RU" dirty="0" err="1">
                <a:latin typeface="Arial" panose="020B0604020202020204" pitchFamily="34" charset="0"/>
              </a:rPr>
              <a:t>ақпарат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алушы</a:t>
            </a:r>
            <a:r>
              <a:rPr lang="ru-RU" altLang="ru-RU" dirty="0">
                <a:latin typeface="Arial" panose="020B0604020202020204" pitchFamily="34" charset="0"/>
              </a:rPr>
              <a:t> - </a:t>
            </a:r>
            <a:r>
              <a:rPr lang="ru-RU" altLang="ru-RU" dirty="0" err="1">
                <a:latin typeface="Arial" panose="020B0604020202020204" pitchFamily="34" charset="0"/>
              </a:rPr>
              <a:t>сайлаушыларды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сегментациялау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кезінде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анықталған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мақсатты</a:t>
            </a:r>
            <a:r>
              <a:rPr lang="ru-RU" altLang="ru-RU" dirty="0">
                <a:latin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</a:rPr>
              <a:t>топтар</a:t>
            </a:r>
            <a:r>
              <a:rPr lang="ru-RU" altLang="ru-RU" dirty="0"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232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05979"/>
            <a:ext cx="6923112" cy="857250"/>
          </a:xfrm>
        </p:spPr>
        <p:txBody>
          <a:bodyPr>
            <a:noAutofit/>
          </a:bodyPr>
          <a:lstStyle/>
          <a:p>
            <a:r>
              <a:rPr lang="ru-RU" alt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тактикасы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9622"/>
            <a:ext cx="8229600" cy="33944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defRPr/>
            </a:pPr>
            <a:r>
              <a:rPr lang="ru-RU" dirty="0" err="1">
                <a:latin typeface="Arial" charset="0"/>
              </a:rPr>
              <a:t>Байланыс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процесінде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ақпарат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жіберуге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арналған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арналар</a:t>
            </a:r>
            <a:r>
              <a:rPr lang="ru-RU" dirty="0">
                <a:latin typeface="Arial" charset="0"/>
              </a:rPr>
              <a:t>: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Бұқаралық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ақпарат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құралдары</a:t>
            </a:r>
            <a:r>
              <a:rPr lang="ru-RU" dirty="0">
                <a:latin typeface="Arial" charset="0"/>
              </a:rPr>
              <a:t> (</a:t>
            </a:r>
            <a:r>
              <a:rPr lang="ru-RU" dirty="0" err="1">
                <a:latin typeface="Arial" charset="0"/>
              </a:rPr>
              <a:t>баспасөз</a:t>
            </a:r>
            <a:r>
              <a:rPr lang="ru-RU" dirty="0">
                <a:latin typeface="Arial" charset="0"/>
              </a:rPr>
              <a:t>, радио, </a:t>
            </a:r>
            <a:r>
              <a:rPr lang="ru-RU" dirty="0" err="1">
                <a:latin typeface="Arial" charset="0"/>
              </a:rPr>
              <a:t>теледидар</a:t>
            </a:r>
            <a:r>
              <a:rPr lang="ru-RU" dirty="0">
                <a:latin typeface="Arial" charset="0"/>
              </a:rPr>
              <a:t>);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тікелей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пошта</a:t>
            </a:r>
            <a:r>
              <a:rPr lang="ru-RU" dirty="0">
                <a:latin typeface="Arial" charset="0"/>
              </a:rPr>
              <a:t> - </a:t>
            </a:r>
            <a:r>
              <a:rPr lang="ru-RU" dirty="0" err="1">
                <a:latin typeface="Arial" charset="0"/>
              </a:rPr>
              <a:t>үгіт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материалдарын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мақсатты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түрде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жеткізу</a:t>
            </a:r>
            <a:r>
              <a:rPr lang="ru-RU" dirty="0">
                <a:latin typeface="Arial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>
                <a:latin typeface="Arial" charset="0"/>
              </a:rPr>
              <a:t>телефон;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ғаламтор</a:t>
            </a:r>
            <a:r>
              <a:rPr lang="ru-RU" dirty="0">
                <a:latin typeface="Arial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 err="1">
                <a:latin typeface="Arial" charset="0"/>
              </a:rPr>
              <a:t>пікір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жетекшілері</a:t>
            </a:r>
            <a:r>
              <a:rPr lang="ru-RU" dirty="0">
                <a:latin typeface="Arial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dirty="0">
                <a:latin typeface="Arial" charset="0"/>
              </a:rPr>
              <a:t>кандидат пен </a:t>
            </a:r>
            <a:r>
              <a:rPr lang="ru-RU" dirty="0" err="1">
                <a:latin typeface="Arial" charset="0"/>
              </a:rPr>
              <a:t>үгіт-насихат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белсенділерінің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сайлаушылармен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тікелей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байланыстары</a:t>
            </a:r>
            <a:r>
              <a:rPr lang="ru-RU" dirty="0">
                <a:latin typeface="Arial" charset="0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99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81790" y="1883175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/>
              <a:t>Саяси</a:t>
            </a:r>
            <a:r>
              <a:rPr lang="ru-RU" sz="2400" b="1" dirty="0"/>
              <a:t> коммуникация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7724" y="2463739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5" y="937451"/>
            <a:ext cx="910955" cy="8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37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Дәріс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жоспары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x-none" sz="2400" b="1" dirty="0" err="1">
                <a:latin typeface="Arial" pitchFamily="34" charset="0"/>
                <a:cs typeface="Arial" pitchFamily="34" charset="0"/>
              </a:rPr>
              <a:t>мақсаты</a:t>
            </a:r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 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үдерістегі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сайлау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науқанының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рөлі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сайлау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науқанының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мақсаттары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lvl="0" indent="0">
              <a:buNone/>
            </a:pPr>
            <a:r>
              <a:rPr lang="ru-RU" sz="2400" dirty="0" err="1">
                <a:latin typeface="Arial" pitchFamily="34" charset="0"/>
                <a:cs typeface="Arial" pitchFamily="34" charset="0"/>
              </a:rPr>
              <a:t>саяси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хабарламалардың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түрлері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rmAutofit fontScale="90000"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қызметтің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алдағы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сайлауда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сайлаушыларды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барынша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қолдауды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партиялар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тәуелсіз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кандидаттар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жүргізетін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үгіт-насихат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шараларының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3203" y="240631"/>
            <a:ext cx="6172200" cy="8001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мыналар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орын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200151"/>
            <a:ext cx="7283152" cy="3394472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—    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жақтастар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тобын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дауыс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кімге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қабылдамаған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қарсыластардың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позицияларын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әлсірету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жақтастарының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лагеріне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күмән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келіспеушіліктерді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насихат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915264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2" y="160735"/>
            <a:ext cx="6300788" cy="69651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2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25" dirty="0">
                <a:latin typeface="Times New Roman" pitchFamily="18" charset="0"/>
                <a:cs typeface="Times New Roman" pitchFamily="18" charset="0"/>
              </a:rPr>
            </a:br>
            <a:r>
              <a:rPr lang="ru-RU" sz="202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25" dirty="0">
                <a:latin typeface="Times New Roman" pitchFamily="18" charset="0"/>
                <a:cs typeface="Times New Roman" pitchFamily="18" charset="0"/>
              </a:rPr>
            </a:br>
            <a:r>
              <a:rPr lang="ru-RU" sz="202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25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rgbClr val="0070C0"/>
                </a:solidFill>
              </a:rPr>
              <a:t> </a:t>
            </a:r>
            <a:r>
              <a:rPr lang="ru-RU" sz="3000" dirty="0" err="1">
                <a:latin typeface="Segoe UI Semibold" panose="020B0702040204020203" pitchFamily="34" charset="0"/>
                <a:cs typeface="Times New Roman" pitchFamily="18" charset="0"/>
              </a:rPr>
              <a:t>Науқанның</a:t>
            </a:r>
            <a:r>
              <a:rPr lang="ru-RU" sz="3000" dirty="0">
                <a:latin typeface="Segoe UI Semibold" panose="020B0702040204020203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Segoe UI Semibold" panose="020B0702040204020203" pitchFamily="34" charset="0"/>
                <a:cs typeface="Times New Roman" pitchFamily="18" charset="0"/>
              </a:rPr>
              <a:t>бірегейлігі</a:t>
            </a:r>
            <a:r>
              <a:rPr lang="ru-RU" sz="3000" dirty="0">
                <a:latin typeface="Segoe UI Semibold" panose="020B0702040204020203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Segoe UI Semibold" panose="020B0702040204020203" pitchFamily="34" charset="0"/>
                <a:cs typeface="Times New Roman" pitchFamily="18" charset="0"/>
              </a:rPr>
              <a:t>үш</a:t>
            </a:r>
            <a:r>
              <a:rPr lang="ru-RU" sz="3000" dirty="0">
                <a:latin typeface="Segoe UI Semibold" panose="020B0702040204020203" pitchFamily="34" charset="0"/>
                <a:cs typeface="Times New Roman" pitchFamily="18" charset="0"/>
              </a:rPr>
              <a:t> компонент </a:t>
            </a:r>
            <a:r>
              <a:rPr lang="ru-RU" sz="3000" dirty="0" err="1">
                <a:latin typeface="Segoe UI Semibold" panose="020B0702040204020203" pitchFamily="34" charset="0"/>
                <a:cs typeface="Times New Roman" pitchFamily="18" charset="0"/>
              </a:rPr>
              <a:t>бойынша</a:t>
            </a:r>
            <a:r>
              <a:rPr lang="ru-RU" sz="3000" dirty="0">
                <a:latin typeface="Segoe UI Semibold" panose="020B0702040204020203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Segoe UI Semibold" panose="020B0702040204020203" pitchFamily="34" charset="0"/>
                <a:cs typeface="Times New Roman" pitchFamily="18" charset="0"/>
              </a:rPr>
              <a:t>анықталады</a:t>
            </a:r>
            <a:r>
              <a:rPr lang="ru-RU" sz="3000" dirty="0">
                <a:latin typeface="Segoe UI Semibold" panose="020B0702040204020203" pitchFamily="34" charset="0"/>
                <a:cs typeface="Times New Roman" pitchFamily="18" charset="0"/>
              </a:rPr>
              <a:t>:</a:t>
            </a:r>
            <a:r>
              <a:rPr lang="ru-RU" sz="2325" b="1" dirty="0">
                <a:solidFill>
                  <a:srgbClr val="FFFF00"/>
                </a:solidFill>
              </a:rPr>
              <a:t/>
            </a:r>
            <a:br>
              <a:rPr lang="ru-RU" sz="2325" b="1" dirty="0">
                <a:solidFill>
                  <a:srgbClr val="FFFF00"/>
                </a:solidFill>
              </a:rPr>
            </a:br>
            <a:r>
              <a:rPr lang="ru-RU" sz="2325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325" b="1" dirty="0">
                <a:latin typeface="Times New Roman" pitchFamily="18" charset="0"/>
                <a:cs typeface="Times New Roman" pitchFamily="18" charset="0"/>
              </a:rPr>
            </a:br>
            <a:endParaRPr lang="ru-RU" sz="2325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4469" y="1017985"/>
            <a:ext cx="6193631" cy="3576638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    1)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үміткердің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басы -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қабілеттері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тәжірибесі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білімі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көзқарастары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мінезі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темпераменті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байланыстары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     2)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сәттің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ерекшелігі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ауданның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географиялық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демографиялық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сипаттамалары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урбанизация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бұқаралық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құралдарының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жетімділігі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еріктілер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саны,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қаржыландыру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мүмкіндіктері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.;</a:t>
            </a:r>
          </a:p>
          <a:p>
            <a:pPr marL="0" indent="0">
              <a:buNone/>
              <a:defRPr/>
            </a:pP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     3)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стратегиясы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тақырып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фокус, </a:t>
            </a:r>
            <a:r>
              <a:rPr lang="ru-RU" sz="2100" dirty="0" err="1">
                <a:latin typeface="Arial" panose="020B0604020202020204" pitchFamily="34" charset="0"/>
                <a:cs typeface="Arial" panose="020B0604020202020204" pitchFamily="34" charset="0"/>
              </a:rPr>
              <a:t>кесте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, бюджет, тактика.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2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022554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55507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қызметтің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қатаң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жоспарлауды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әйтпесе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спонтанды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импровизациялар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қатарына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ауысады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әдетте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сәтсіз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өйткені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қарсыластар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жақсы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дайындалған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Стратегия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өткізудің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мәселелерін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қамтиды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сайлаушылардың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назарын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аудару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кандидатқа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дауыс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беруге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Стратегия -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идеяларының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жиынтығы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Дәл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осы стратегия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аясында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үміткердің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имиджі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тактикасы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Стратегия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үгіт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материалдарының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мазмұнын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анықтайды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05979"/>
            <a:ext cx="7067128" cy="857250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науқанының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стратегиясы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00151"/>
            <a:ext cx="7859216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Стратегия -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үміткердің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сайлау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бірлестігінің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қарамағындағы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күштер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теңгерімінің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әдейі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тұжырымдамасы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мақсаттарға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жетудің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кезеңдерін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анықтауды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кезеңнің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артықшылықтары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кемшіліктерін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білуді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377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815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707</Words>
  <Application>Microsoft Office PowerPoint</Application>
  <PresentationFormat>Экран (16:9)</PresentationFormat>
  <Paragraphs>69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Segoe UI Semibold</vt:lpstr>
      <vt:lpstr>Times New Roman</vt:lpstr>
      <vt:lpstr>Wingdings</vt:lpstr>
      <vt:lpstr>Тема Office</vt:lpstr>
      <vt:lpstr>ӘЛ-ФАРАБИ АТЫНДАҒЫ ҚАЗАҚ ҰЛТТЫҚ УНИВЕРСИТЕТІ</vt:lpstr>
      <vt:lpstr>Презентация PowerPoint</vt:lpstr>
      <vt:lpstr>Дәріс жоспары:</vt:lpstr>
      <vt:lpstr>Зерттеу мақсаты :</vt:lpstr>
      <vt:lpstr>Сайлау науқаны - бұл әлеуметтік қызметтің ерекше түрі.</vt:lpstr>
      <vt:lpstr> Сайлау науқаны кезінде мыналар орын алады:</vt:lpstr>
      <vt:lpstr>    Науқанның бірегейлігі үш компонент бойынша анықталады:  </vt:lpstr>
      <vt:lpstr>Сайлау науқаны - бұл әлеуметтік қызметтің ерекше түрі.</vt:lpstr>
      <vt:lpstr>Сайлау науқанының стратегиясы</vt:lpstr>
      <vt:lpstr>Сайлау науқанының технологиясын анықтайтын бес негізгі фактор:</vt:lpstr>
      <vt:lpstr>Науқанның мақсаты - жеңіс емес, қатысу</vt:lpstr>
      <vt:lpstr>Науқанның мақсаты - ішінара, салыстырмалы түрде толық немесе абсолютті жеңіске жету</vt:lpstr>
      <vt:lpstr>Сайлауалды үгіт</vt:lpstr>
      <vt:lpstr>Сайлау науқанының тактикасы</vt:lpstr>
      <vt:lpstr>Сайлау науқанының тактикасы</vt:lpstr>
      <vt:lpstr>Сайлау науқанының тактикасы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57</cp:revision>
  <dcterms:created xsi:type="dcterms:W3CDTF">2019-11-06T03:32:13Z</dcterms:created>
  <dcterms:modified xsi:type="dcterms:W3CDTF">2020-10-27T07:43:05Z</dcterms:modified>
</cp:coreProperties>
</file>